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4630400" cy="8229600"/>
  <p:notesSz cx="8229600" cy="14630400"/>
  <p:embeddedFontLst>
    <p:embeddedFont>
      <p:font typeface="Alice" panose="020B0604020202020204" charset="0"/>
      <p:regular r:id="rId22"/>
    </p:embeddedFont>
    <p:embeddedFont>
      <p:font typeface="Inter" panose="020B0604020202020204" charset="0"/>
      <p:bold r:id="rId23"/>
      <p:boldItalic r:id="rId24"/>
    </p:embeddedFont>
    <p:embeddedFont>
      <p:font typeface="Lora" pitchFamily="2" charset="0"/>
      <p:regular r:id="rId25"/>
      <p:bold r:id="rId26"/>
      <p:italic r:id="rId27"/>
      <p:boldItalic r:id="rId28"/>
    </p:embeddedFont>
    <p:embeddedFont>
      <p:font typeface="Montserrat" panose="00000500000000000000" pitchFamily="2" charset="0"/>
      <p:regular r:id="rId29"/>
      <p:bold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3" roundtripDataSignature="AMtx7mhcDC9V+SnYe92+9wcPuJ1i+ipwu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81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Google Shape;4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7" name="Google Shape;177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2" name="Google Shape;192;p1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6ceddf8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6ceddf84a_0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4" name="Google Shape;234;p1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1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56ceddf84a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56ceddf84a_0_4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1" name="Google Shape;261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3" name="Google Shape;273;p1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1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6ceddf84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6ceddf84a_0_21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56ceddf84a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56ceddf84a_0_29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6ceddf84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6ceddf84a_0_36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9" name="Google Shape;89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2" name="Google Shape;102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5" name="Google Shape;115;p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5" name="Google Shape;135;p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7" name="Google Shape;147;p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0" name="Google Shape;160;p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Google Shape;9;p16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" name="Google Shape;45;p25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17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18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19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20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21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2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23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9 master">
  <p:cSld name="Slide 9 mast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24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"/>
          <p:cNvSpPr/>
          <p:nvPr/>
        </p:nvSpPr>
        <p:spPr>
          <a:xfrm>
            <a:off x="793790" y="1636367"/>
            <a:ext cx="75564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50"/>
              <a:buFont typeface="Inter"/>
              <a:buNone/>
            </a:pPr>
            <a:r>
              <a:rPr lang="en-US" sz="4450" b="1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Real-time Plant Disease Detection Using YOLOv8</a:t>
            </a:r>
            <a:endParaRPr sz="445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"/>
          <p:cNvSpPr/>
          <p:nvPr/>
        </p:nvSpPr>
        <p:spPr>
          <a:xfrm>
            <a:off x="793790" y="3814286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Inter"/>
              <a:buNone/>
            </a:pPr>
            <a:r>
              <a:rPr lang="en-US" sz="1750" b="0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This project uses AI-driven YOLOv8 to detect plant diseases from live video streams.</a:t>
            </a:r>
            <a:endParaRPr sz="175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"/>
          <p:cNvSpPr/>
          <p:nvPr/>
        </p:nvSpPr>
        <p:spPr>
          <a:xfrm>
            <a:off x="793790" y="4795242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Inter"/>
              <a:buNone/>
            </a:pPr>
            <a:r>
              <a:rPr lang="en-US" sz="1750" b="0" i="0" u="none" strike="noStrike" cap="none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 live stream shows annotated frames identifying disease spots on plants in real time.</a:t>
            </a:r>
            <a:endParaRPr sz="175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"/>
          <p:cNvSpPr/>
          <p:nvPr/>
        </p:nvSpPr>
        <p:spPr>
          <a:xfrm>
            <a:off x="863798" y="2315289"/>
            <a:ext cx="5609749" cy="70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lang="en-US" sz="4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Proposed System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0"/>
          <p:cNvSpPr/>
          <p:nvPr/>
        </p:nvSpPr>
        <p:spPr>
          <a:xfrm>
            <a:off x="863798" y="3633549"/>
            <a:ext cx="2774037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YOLOv8 Model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0"/>
          <p:cNvSpPr/>
          <p:nvPr/>
        </p:nvSpPr>
        <p:spPr>
          <a:xfrm>
            <a:off x="863798" y="4231005"/>
            <a:ext cx="2774037" cy="111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Trained on diverse Roboflow dataset for multiple diseases.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0"/>
          <p:cNvSpPr/>
          <p:nvPr/>
        </p:nvSpPr>
        <p:spPr>
          <a:xfrm>
            <a:off x="4247674" y="3633549"/>
            <a:ext cx="2774037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Live Stream Input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0"/>
          <p:cNvSpPr/>
          <p:nvPr/>
        </p:nvSpPr>
        <p:spPr>
          <a:xfrm>
            <a:off x="4247674" y="4231005"/>
            <a:ext cx="2774037" cy="111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Uses phone camera linked via DroidCam for continuous video.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0"/>
          <p:cNvSpPr/>
          <p:nvPr/>
        </p:nvSpPr>
        <p:spPr>
          <a:xfrm>
            <a:off x="7631549" y="3633549"/>
            <a:ext cx="2774037" cy="70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OpenCV Processing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0"/>
          <p:cNvSpPr/>
          <p:nvPr/>
        </p:nvSpPr>
        <p:spPr>
          <a:xfrm>
            <a:off x="7631549" y="4581644"/>
            <a:ext cx="2774037" cy="111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Real-time annotation of frames showing disease detection.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0"/>
          <p:cNvSpPr/>
          <p:nvPr/>
        </p:nvSpPr>
        <p:spPr>
          <a:xfrm>
            <a:off x="11015424" y="3633549"/>
            <a:ext cx="2774037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User Interaction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0"/>
          <p:cNvSpPr/>
          <p:nvPr/>
        </p:nvSpPr>
        <p:spPr>
          <a:xfrm>
            <a:off x="11015424" y="4231005"/>
            <a:ext cx="2774037" cy="111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Immediate visual feedback to assist quick decision-making.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0"/>
          <p:cNvSpPr/>
          <p:nvPr/>
        </p:nvSpPr>
        <p:spPr>
          <a:xfrm>
            <a:off x="12861890" y="7737231"/>
            <a:ext cx="1678075" cy="350639"/>
          </a:xfrm>
          <a:prstGeom prst="rect">
            <a:avLst/>
          </a:prstGeom>
          <a:solidFill>
            <a:srgbClr val="111213"/>
          </a:solidFill>
          <a:ln w="12700" cap="flat" cmpd="sng">
            <a:solidFill>
              <a:srgbClr val="11121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1"/>
          <p:cNvSpPr/>
          <p:nvPr/>
        </p:nvSpPr>
        <p:spPr>
          <a:xfrm>
            <a:off x="6350198" y="915948"/>
            <a:ext cx="5609749" cy="70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lang="en-US" sz="4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Expected Output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1"/>
          <p:cNvSpPr/>
          <p:nvPr/>
        </p:nvSpPr>
        <p:spPr>
          <a:xfrm>
            <a:off x="6350198" y="2265045"/>
            <a:ext cx="555308" cy="555308"/>
          </a:xfrm>
          <a:prstGeom prst="roundRect">
            <a:avLst>
              <a:gd name="adj" fmla="val 6667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1"/>
          <p:cNvSpPr/>
          <p:nvPr/>
        </p:nvSpPr>
        <p:spPr>
          <a:xfrm>
            <a:off x="7152323" y="2265045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Real-time Display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1"/>
          <p:cNvSpPr/>
          <p:nvPr/>
        </p:nvSpPr>
        <p:spPr>
          <a:xfrm>
            <a:off x="7152323" y="2763679"/>
            <a:ext cx="6614279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Annotated live video frames detect diseases instantly.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1"/>
          <p:cNvSpPr/>
          <p:nvPr/>
        </p:nvSpPr>
        <p:spPr>
          <a:xfrm>
            <a:off x="6350198" y="3658314"/>
            <a:ext cx="555308" cy="555308"/>
          </a:xfrm>
          <a:prstGeom prst="roundRect">
            <a:avLst>
              <a:gd name="adj" fmla="val 6667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7152323" y="3408402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Accurate Detection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1"/>
          <p:cNvSpPr/>
          <p:nvPr/>
        </p:nvSpPr>
        <p:spPr>
          <a:xfrm>
            <a:off x="7152323" y="4156948"/>
            <a:ext cx="6614279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High confidence in disease classification from trained model.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1"/>
          <p:cNvSpPr/>
          <p:nvPr/>
        </p:nvSpPr>
        <p:spPr>
          <a:xfrm>
            <a:off x="6350198" y="5051584"/>
            <a:ext cx="555308" cy="555308"/>
          </a:xfrm>
          <a:prstGeom prst="roundRect">
            <a:avLst>
              <a:gd name="adj" fmla="val 6667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1"/>
          <p:cNvSpPr/>
          <p:nvPr/>
        </p:nvSpPr>
        <p:spPr>
          <a:xfrm>
            <a:off x="7152323" y="4675108"/>
            <a:ext cx="3781068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lang="en-US" sz="2200" b="1" dirty="0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Mobile Device Compatible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1"/>
          <p:cNvSpPr/>
          <p:nvPr/>
        </p:nvSpPr>
        <p:spPr>
          <a:xfrm>
            <a:off x="7152323" y="5550218"/>
            <a:ext cx="6614279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Works seamlessly with phone cameras for field use.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1"/>
          <p:cNvSpPr/>
          <p:nvPr/>
        </p:nvSpPr>
        <p:spPr>
          <a:xfrm>
            <a:off x="6350198" y="6444853"/>
            <a:ext cx="555308" cy="555308"/>
          </a:xfrm>
          <a:prstGeom prst="roundRect">
            <a:avLst>
              <a:gd name="adj" fmla="val 6667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1"/>
          <p:cNvSpPr/>
          <p:nvPr/>
        </p:nvSpPr>
        <p:spPr>
          <a:xfrm>
            <a:off x="7152323" y="6444853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Assist Farmers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1"/>
          <p:cNvSpPr/>
          <p:nvPr/>
        </p:nvSpPr>
        <p:spPr>
          <a:xfrm>
            <a:off x="7152323" y="6943487"/>
            <a:ext cx="6614279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Helps early disease spotting to reduce crop damage effectively.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1"/>
          <p:cNvSpPr/>
          <p:nvPr/>
        </p:nvSpPr>
        <p:spPr>
          <a:xfrm>
            <a:off x="12821697" y="7727182"/>
            <a:ext cx="1708219" cy="370165"/>
          </a:xfrm>
          <a:prstGeom prst="rect">
            <a:avLst/>
          </a:prstGeom>
          <a:solidFill>
            <a:srgbClr val="111213"/>
          </a:solidFill>
          <a:ln w="12700" cap="flat" cmpd="sng">
            <a:solidFill>
              <a:srgbClr val="11121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g356ceddf84a_0_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356ceddf84a_0_0"/>
          <p:cNvSpPr/>
          <p:nvPr/>
        </p:nvSpPr>
        <p:spPr>
          <a:xfrm>
            <a:off x="793790" y="728305"/>
            <a:ext cx="70278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233E32"/>
              </a:buClr>
              <a:buSzPts val="4200"/>
              <a:buFont typeface="Alice"/>
              <a:buNone/>
            </a:pPr>
            <a:r>
              <a:rPr lang="en-US" sz="4200" b="0" i="0" u="none" strike="noStrike" cap="none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rPr>
              <a:t>Workplan and Time Schedule</a:t>
            </a:r>
            <a:endParaRPr sz="4200" b="0" i="0" u="none" strike="noStrike" cap="none">
              <a:solidFill>
                <a:schemeClr val="lt1"/>
              </a:solidFill>
            </a:endParaRPr>
          </a:p>
        </p:txBody>
      </p:sp>
      <p:sp>
        <p:nvSpPr>
          <p:cNvPr id="216" name="Google Shape;216;g356ceddf84a_0_0"/>
          <p:cNvSpPr/>
          <p:nvPr/>
        </p:nvSpPr>
        <p:spPr>
          <a:xfrm>
            <a:off x="793790" y="1724858"/>
            <a:ext cx="75564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1650"/>
              <a:buFont typeface="Lora"/>
              <a:buNone/>
            </a:pPr>
            <a:r>
              <a:rPr lang="en-US" sz="1650" b="0" i="0" u="none" strike="noStrike" cap="none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Here's a breakdown of the project timeline:</a:t>
            </a:r>
            <a:endParaRPr sz="1650" b="0" i="0" u="none" strike="noStrike" cap="none">
              <a:solidFill>
                <a:schemeClr val="lt1"/>
              </a:solidFill>
            </a:endParaRPr>
          </a:p>
        </p:txBody>
      </p:sp>
      <p:sp>
        <p:nvSpPr>
          <p:cNvPr id="217" name="Google Shape;217;g356ceddf84a_0_0"/>
          <p:cNvSpPr/>
          <p:nvPr/>
        </p:nvSpPr>
        <p:spPr>
          <a:xfrm>
            <a:off x="793790" y="2312075"/>
            <a:ext cx="3670500" cy="1931100"/>
          </a:xfrm>
          <a:prstGeom prst="roundRect">
            <a:avLst>
              <a:gd name="adj" fmla="val 1674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356ceddf84a_0_0"/>
          <p:cNvSpPr/>
          <p:nvPr/>
        </p:nvSpPr>
        <p:spPr>
          <a:xfrm>
            <a:off x="1009174" y="2527459"/>
            <a:ext cx="26937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2100"/>
              <a:buFont typeface="Alice"/>
              <a:buNone/>
            </a:pPr>
            <a:r>
              <a:rPr lang="en-US" sz="2100" b="0" i="0" u="none" strike="noStrike" cap="none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rPr>
              <a:t>Months 1–2</a:t>
            </a:r>
            <a:endParaRPr sz="2100" b="0" i="0" u="none" strike="noStrike" cap="none">
              <a:solidFill>
                <a:schemeClr val="lt1"/>
              </a:solidFill>
            </a:endParaRPr>
          </a:p>
        </p:txBody>
      </p:sp>
      <p:sp>
        <p:nvSpPr>
          <p:cNvPr id="219" name="Google Shape;219;g356ceddf84a_0_0"/>
          <p:cNvSpPr/>
          <p:nvPr/>
        </p:nvSpPr>
        <p:spPr>
          <a:xfrm>
            <a:off x="1009174" y="2993231"/>
            <a:ext cx="3239700" cy="10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1650"/>
              <a:buFont typeface="Lora"/>
              <a:buNone/>
            </a:pPr>
            <a:r>
              <a:rPr lang="en-US" sz="1650" b="0" i="0" u="none" strike="noStrike" cap="none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Research and requirements gathering to define project scope.</a:t>
            </a:r>
            <a:endParaRPr sz="1650" b="0" i="0" u="none" strike="noStrike" cap="none">
              <a:solidFill>
                <a:schemeClr val="lt1"/>
              </a:solidFill>
            </a:endParaRPr>
          </a:p>
        </p:txBody>
      </p:sp>
      <p:sp>
        <p:nvSpPr>
          <p:cNvPr id="220" name="Google Shape;220;g356ceddf84a_0_0"/>
          <p:cNvSpPr/>
          <p:nvPr/>
        </p:nvSpPr>
        <p:spPr>
          <a:xfrm>
            <a:off x="4679752" y="2312075"/>
            <a:ext cx="3670500" cy="1931100"/>
          </a:xfrm>
          <a:prstGeom prst="roundRect">
            <a:avLst>
              <a:gd name="adj" fmla="val 1674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1" name="Google Shape;221;g356ceddf84a_0_0"/>
          <p:cNvSpPr/>
          <p:nvPr/>
        </p:nvSpPr>
        <p:spPr>
          <a:xfrm>
            <a:off x="4895136" y="2527459"/>
            <a:ext cx="26937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2100"/>
              <a:buFont typeface="Alice"/>
              <a:buNone/>
            </a:pPr>
            <a:r>
              <a:rPr lang="en-US" sz="2100" b="0" i="0" u="none" strike="noStrike" cap="none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rPr>
              <a:t>Months 3–4</a:t>
            </a:r>
            <a:endParaRPr sz="2100" b="0" i="0" u="none" strike="noStrike" cap="none">
              <a:solidFill>
                <a:schemeClr val="lt1"/>
              </a:solidFill>
            </a:endParaRPr>
          </a:p>
        </p:txBody>
      </p:sp>
      <p:sp>
        <p:nvSpPr>
          <p:cNvPr id="222" name="Google Shape;222;g356ceddf84a_0_0"/>
          <p:cNvSpPr/>
          <p:nvPr/>
        </p:nvSpPr>
        <p:spPr>
          <a:xfrm>
            <a:off x="4895136" y="2993231"/>
            <a:ext cx="3239700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1650"/>
              <a:buFont typeface="Lora"/>
              <a:buNone/>
            </a:pPr>
            <a:r>
              <a:rPr lang="en-US" sz="1650" b="0" i="0" u="none" strike="noStrike" cap="none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Collect data and train AI models for disease detection.</a:t>
            </a:r>
            <a:endParaRPr sz="1650" b="0" i="0" u="none" strike="noStrike" cap="none">
              <a:solidFill>
                <a:schemeClr val="lt1"/>
              </a:solidFill>
            </a:endParaRPr>
          </a:p>
        </p:txBody>
      </p:sp>
      <p:sp>
        <p:nvSpPr>
          <p:cNvPr id="223" name="Google Shape;223;g356ceddf84a_0_0"/>
          <p:cNvSpPr/>
          <p:nvPr/>
        </p:nvSpPr>
        <p:spPr>
          <a:xfrm>
            <a:off x="793790" y="4458414"/>
            <a:ext cx="3670500" cy="1586100"/>
          </a:xfrm>
          <a:prstGeom prst="roundRect">
            <a:avLst>
              <a:gd name="adj" fmla="val 2038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4" name="Google Shape;224;g356ceddf84a_0_0"/>
          <p:cNvSpPr/>
          <p:nvPr/>
        </p:nvSpPr>
        <p:spPr>
          <a:xfrm>
            <a:off x="1009174" y="4673798"/>
            <a:ext cx="26937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2100"/>
              <a:buFont typeface="Alice"/>
              <a:buNone/>
            </a:pPr>
            <a:r>
              <a:rPr lang="en-US" sz="2100" b="0" i="0" u="none" strike="noStrike" cap="none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rPr>
              <a:t>Months 5–6</a:t>
            </a:r>
            <a:endParaRPr sz="2100" b="0" i="0" u="none" strike="noStrike" cap="none">
              <a:solidFill>
                <a:schemeClr val="lt1"/>
              </a:solidFill>
            </a:endParaRPr>
          </a:p>
        </p:txBody>
      </p:sp>
      <p:sp>
        <p:nvSpPr>
          <p:cNvPr id="225" name="Google Shape;225;g356ceddf84a_0_0"/>
          <p:cNvSpPr/>
          <p:nvPr/>
        </p:nvSpPr>
        <p:spPr>
          <a:xfrm>
            <a:off x="1009174" y="5139571"/>
            <a:ext cx="3239700" cy="6897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1650"/>
              <a:buFont typeface="Lora"/>
              <a:buNone/>
            </a:pPr>
            <a:r>
              <a:rPr lang="en-US" sz="1650" b="0" i="0" u="none" strike="noStrike" cap="none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Develop hardware and software components of the system.</a:t>
            </a:r>
            <a:endParaRPr sz="1650" b="0" i="0" u="none" strike="noStrike" cap="none">
              <a:solidFill>
                <a:schemeClr val="lt1"/>
              </a:solidFill>
            </a:endParaRPr>
          </a:p>
        </p:txBody>
      </p:sp>
      <p:sp>
        <p:nvSpPr>
          <p:cNvPr id="226" name="Google Shape;226;g356ceddf84a_0_0"/>
          <p:cNvSpPr/>
          <p:nvPr/>
        </p:nvSpPr>
        <p:spPr>
          <a:xfrm>
            <a:off x="4679752" y="4458414"/>
            <a:ext cx="3670500" cy="1586100"/>
          </a:xfrm>
          <a:prstGeom prst="roundRect">
            <a:avLst>
              <a:gd name="adj" fmla="val 2038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7" name="Google Shape;227;g356ceddf84a_0_0"/>
          <p:cNvSpPr/>
          <p:nvPr/>
        </p:nvSpPr>
        <p:spPr>
          <a:xfrm>
            <a:off x="4895136" y="4673798"/>
            <a:ext cx="26937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2100"/>
              <a:buFont typeface="Alice"/>
              <a:buNone/>
            </a:pPr>
            <a:r>
              <a:rPr lang="en-US" sz="2100" b="0" i="0" u="none" strike="noStrike" cap="none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rPr>
              <a:t>Month 7</a:t>
            </a:r>
            <a:endParaRPr sz="2100" b="0" i="0" u="none" strike="noStrike" cap="none">
              <a:solidFill>
                <a:schemeClr val="lt1"/>
              </a:solidFill>
            </a:endParaRPr>
          </a:p>
        </p:txBody>
      </p:sp>
      <p:sp>
        <p:nvSpPr>
          <p:cNvPr id="228" name="Google Shape;228;g356ceddf84a_0_0"/>
          <p:cNvSpPr/>
          <p:nvPr/>
        </p:nvSpPr>
        <p:spPr>
          <a:xfrm>
            <a:off x="4895136" y="5139571"/>
            <a:ext cx="3239700" cy="6897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1650"/>
              <a:buFont typeface="Lora"/>
              <a:buNone/>
            </a:pPr>
            <a:r>
              <a:rPr lang="en-US" sz="1650" b="0" i="0" u="none" strike="noStrike" cap="none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Conduct thorough testing and validate system performance.</a:t>
            </a:r>
            <a:endParaRPr sz="1650" b="0" i="0" u="none" strike="noStrike" cap="none">
              <a:solidFill>
                <a:schemeClr val="lt1"/>
              </a:solidFill>
            </a:endParaRPr>
          </a:p>
        </p:txBody>
      </p:sp>
      <p:sp>
        <p:nvSpPr>
          <p:cNvPr id="229" name="Google Shape;229;g356ceddf84a_0_0"/>
          <p:cNvSpPr/>
          <p:nvPr/>
        </p:nvSpPr>
        <p:spPr>
          <a:xfrm>
            <a:off x="793790" y="6259949"/>
            <a:ext cx="7556400" cy="1241400"/>
          </a:xfrm>
          <a:prstGeom prst="roundRect">
            <a:avLst>
              <a:gd name="adj" fmla="val 2604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30" name="Google Shape;230;g356ceddf84a_0_0"/>
          <p:cNvSpPr/>
          <p:nvPr/>
        </p:nvSpPr>
        <p:spPr>
          <a:xfrm>
            <a:off x="1009174" y="6475333"/>
            <a:ext cx="2693700" cy="3366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2100"/>
              <a:buFont typeface="Alice"/>
              <a:buNone/>
            </a:pPr>
            <a:r>
              <a:rPr lang="en-US" sz="2100" b="0" i="0" u="none" strike="noStrike" cap="none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rPr>
              <a:t>Month 8</a:t>
            </a:r>
            <a:endParaRPr sz="2100" b="0" i="0" u="none" strike="noStrike" cap="none">
              <a:solidFill>
                <a:schemeClr val="lt1"/>
              </a:solidFill>
            </a:endParaRPr>
          </a:p>
        </p:txBody>
      </p:sp>
      <p:sp>
        <p:nvSpPr>
          <p:cNvPr id="231" name="Google Shape;231;g356ceddf84a_0_0"/>
          <p:cNvSpPr/>
          <p:nvPr/>
        </p:nvSpPr>
        <p:spPr>
          <a:xfrm>
            <a:off x="1009174" y="6941106"/>
            <a:ext cx="7125600" cy="3447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1650"/>
              <a:buFont typeface="Lora"/>
              <a:buNone/>
            </a:pPr>
            <a:r>
              <a:rPr lang="en-US" sz="1650" b="0" i="0" u="none" strike="noStrike" cap="none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Prepare final report and deploy the functional prototype.</a:t>
            </a:r>
            <a:endParaRPr sz="1650" b="0" i="0" u="none" strike="noStrike" cap="none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1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2"/>
          <p:cNvSpPr/>
          <p:nvPr/>
        </p:nvSpPr>
        <p:spPr>
          <a:xfrm>
            <a:off x="793802" y="4090750"/>
            <a:ext cx="88464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lang="en-US" sz="445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Hardware &amp; Software Setup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12"/>
          <p:cNvSpPr/>
          <p:nvPr/>
        </p:nvSpPr>
        <p:spPr>
          <a:xfrm>
            <a:off x="793790" y="539484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952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2"/>
          <p:cNvSpPr/>
          <p:nvPr/>
        </p:nvSpPr>
        <p:spPr>
          <a:xfrm>
            <a:off x="1530906" y="539484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Hardware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2"/>
          <p:cNvSpPr/>
          <p:nvPr/>
        </p:nvSpPr>
        <p:spPr>
          <a:xfrm>
            <a:off x="1530906" y="5885259"/>
            <a:ext cx="3459242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Laptop and smartphone connected via DroidCam for live camera feed.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12"/>
          <p:cNvSpPr/>
          <p:nvPr/>
        </p:nvSpPr>
        <p:spPr>
          <a:xfrm>
            <a:off x="5216962" y="539484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952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2"/>
          <p:cNvSpPr/>
          <p:nvPr/>
        </p:nvSpPr>
        <p:spPr>
          <a:xfrm>
            <a:off x="5954078" y="539484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Software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12"/>
          <p:cNvSpPr/>
          <p:nvPr/>
        </p:nvSpPr>
        <p:spPr>
          <a:xfrm>
            <a:off x="5954078" y="5885259"/>
            <a:ext cx="3459242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YOLOv8 model trained on the Roboflow dataset using Google Colab.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12"/>
          <p:cNvSpPr/>
          <p:nvPr/>
        </p:nvSpPr>
        <p:spPr>
          <a:xfrm>
            <a:off x="9640133" y="539484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952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2"/>
          <p:cNvSpPr/>
          <p:nvPr/>
        </p:nvSpPr>
        <p:spPr>
          <a:xfrm>
            <a:off x="10377249" y="539484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Output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12"/>
          <p:cNvSpPr/>
          <p:nvPr/>
        </p:nvSpPr>
        <p:spPr>
          <a:xfrm>
            <a:off x="10377249" y="5885259"/>
            <a:ext cx="3459242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Annotated live stream frames showing detected plant diseases.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g356ceddf84a_0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217900" cy="8077201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g356ceddf84a_0_40"/>
          <p:cNvSpPr/>
          <p:nvPr/>
        </p:nvSpPr>
        <p:spPr>
          <a:xfrm>
            <a:off x="4883952" y="897075"/>
            <a:ext cx="88464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lang="en-US" sz="4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Hardware &amp; Software Setup</a:t>
            </a:r>
            <a:endParaRPr sz="4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g356ceddf84a_0_40"/>
          <p:cNvSpPr/>
          <p:nvPr/>
        </p:nvSpPr>
        <p:spPr>
          <a:xfrm>
            <a:off x="5014625" y="2549350"/>
            <a:ext cx="8846400" cy="2465400"/>
          </a:xfrm>
          <a:prstGeom prst="roundRect">
            <a:avLst>
              <a:gd name="adj" fmla="val 16667"/>
            </a:avLst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356ceddf84a_0_40"/>
          <p:cNvSpPr txBox="1"/>
          <p:nvPr/>
        </p:nvSpPr>
        <p:spPr>
          <a:xfrm>
            <a:off x="5518900" y="2817150"/>
            <a:ext cx="7956300" cy="15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part of the system design, </a:t>
            </a:r>
            <a:r>
              <a:rPr lang="en-US" sz="1900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DroidCam</a:t>
            </a:r>
            <a:r>
              <a:rPr lang="en-US" sz="1900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was used to convert a smartphone into a high-resolution webcam for capturing real-time plant images. This approach provided a cost-effective and portable solution for image acquisition in field conditions. The captured images were then fed into the AI model for disease detection.</a:t>
            </a:r>
            <a:endParaRPr sz="2200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6" name="Google Shape;256;g356ceddf84a_0_40"/>
          <p:cNvSpPr/>
          <p:nvPr/>
        </p:nvSpPr>
        <p:spPr>
          <a:xfrm>
            <a:off x="5014625" y="5358750"/>
            <a:ext cx="8846400" cy="1596900"/>
          </a:xfrm>
          <a:prstGeom prst="roundRect">
            <a:avLst>
              <a:gd name="adj" fmla="val 16667"/>
            </a:avLst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356ceddf84a_0_40"/>
          <p:cNvSpPr txBox="1"/>
          <p:nvPr/>
        </p:nvSpPr>
        <p:spPr>
          <a:xfrm>
            <a:off x="5535875" y="5590800"/>
            <a:ext cx="79563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3810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Using DroidCam eliminated the need for expensive camera modules and allowed easy deployment on farms with minimal hardware requirements.</a:t>
            </a:r>
            <a:endParaRPr sz="1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g356ceddf84a_0_40"/>
          <p:cNvSpPr txBox="1"/>
          <p:nvPr/>
        </p:nvSpPr>
        <p:spPr>
          <a:xfrm>
            <a:off x="4834225" y="1772775"/>
            <a:ext cx="66114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1"/>
                </a:solidFill>
              </a:rPr>
              <a:t>Cost-Effective Image Capture Using DroidCam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3"/>
          <p:cNvSpPr/>
          <p:nvPr/>
        </p:nvSpPr>
        <p:spPr>
          <a:xfrm>
            <a:off x="793803" y="2523050"/>
            <a:ext cx="123222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lang="en-US" sz="445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Application in Plant Health Monitoring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13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lang="en-US" sz="22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Real-time Detection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13"/>
          <p:cNvSpPr/>
          <p:nvPr/>
        </p:nvSpPr>
        <p:spPr>
          <a:xfrm>
            <a:off x="793790" y="4379952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system analyzes live video from a phone camera for early disease signs.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13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lang="en-US" sz="22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Practical Benefits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13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Enables fast response to crop diseases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13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Reduces manual inspection time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13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Supports sustainable farming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1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14"/>
          <p:cNvSpPr/>
          <p:nvPr/>
        </p:nvSpPr>
        <p:spPr>
          <a:xfrm>
            <a:off x="6276618" y="622340"/>
            <a:ext cx="5644515" cy="705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1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nter"/>
              <a:buNone/>
            </a:pPr>
            <a:r>
              <a:rPr lang="en-US" sz="44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References &amp; Tools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14"/>
          <p:cNvSpPr/>
          <p:nvPr/>
        </p:nvSpPr>
        <p:spPr>
          <a:xfrm>
            <a:off x="6276618" y="1666518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ADBF1"/>
          </a:solidFill>
          <a:ln w="952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4"/>
          <p:cNvSpPr/>
          <p:nvPr/>
        </p:nvSpPr>
        <p:spPr>
          <a:xfrm>
            <a:off x="6509980" y="1899880"/>
            <a:ext cx="2822258" cy="352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Dataset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14"/>
          <p:cNvSpPr/>
          <p:nvPr/>
        </p:nvSpPr>
        <p:spPr>
          <a:xfrm>
            <a:off x="6509980" y="2387918"/>
            <a:ext cx="7096839" cy="361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Roboflow: Diverse annotated plant disease images.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14"/>
          <p:cNvSpPr/>
          <p:nvPr/>
        </p:nvSpPr>
        <p:spPr>
          <a:xfrm>
            <a:off x="6276618" y="3208139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ADBF1"/>
          </a:solidFill>
          <a:ln w="952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4"/>
          <p:cNvSpPr/>
          <p:nvPr/>
        </p:nvSpPr>
        <p:spPr>
          <a:xfrm>
            <a:off x="6509980" y="3441502"/>
            <a:ext cx="2822258" cy="352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Model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14"/>
          <p:cNvSpPr/>
          <p:nvPr/>
        </p:nvSpPr>
        <p:spPr>
          <a:xfrm>
            <a:off x="6509980" y="3929539"/>
            <a:ext cx="7096839" cy="361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YOLOv8: State-of-the-art object detection framework.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14"/>
          <p:cNvSpPr/>
          <p:nvPr/>
        </p:nvSpPr>
        <p:spPr>
          <a:xfrm>
            <a:off x="6276618" y="4749760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ADBF1"/>
          </a:solidFill>
          <a:ln w="952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6509980" y="4983123"/>
            <a:ext cx="2822258" cy="352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Development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14"/>
          <p:cNvSpPr/>
          <p:nvPr/>
        </p:nvSpPr>
        <p:spPr>
          <a:xfrm>
            <a:off x="6509980" y="5471160"/>
            <a:ext cx="7096839" cy="361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Google Colab for GPU-accelerated training and experimentation.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14"/>
          <p:cNvSpPr/>
          <p:nvPr/>
        </p:nvSpPr>
        <p:spPr>
          <a:xfrm>
            <a:off x="6276618" y="6291382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ADBF1"/>
          </a:solidFill>
          <a:ln w="9525" cap="flat" cmpd="sng">
            <a:solidFill>
              <a:srgbClr val="C0C1D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4"/>
          <p:cNvSpPr/>
          <p:nvPr/>
        </p:nvSpPr>
        <p:spPr>
          <a:xfrm>
            <a:off x="6509980" y="6524744"/>
            <a:ext cx="2822258" cy="352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lang="en-US" sz="2200" b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Camera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14"/>
          <p:cNvSpPr/>
          <p:nvPr/>
        </p:nvSpPr>
        <p:spPr>
          <a:xfrm>
            <a:off x="6509980" y="7012781"/>
            <a:ext cx="7096839" cy="361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DroidCam connects smartphone camera to laptop live stream.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g356ceddf84a_0_2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g356ceddf84a_0_21"/>
          <p:cNvSpPr/>
          <p:nvPr/>
        </p:nvSpPr>
        <p:spPr>
          <a:xfrm>
            <a:off x="793790" y="1645071"/>
            <a:ext cx="71802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3E32"/>
              </a:buClr>
              <a:buSzPts val="4450"/>
              <a:buFont typeface="Alice"/>
              <a:buNone/>
            </a:pPr>
            <a:r>
              <a:rPr lang="en-US" sz="4450" b="0" i="0" u="none" strike="noStrike" cap="none" dirty="0">
                <a:solidFill>
                  <a:srgbClr val="233E32"/>
                </a:solidFill>
                <a:latin typeface="Alice"/>
                <a:ea typeface="Alice"/>
                <a:cs typeface="Alice"/>
                <a:sym typeface="Alice"/>
              </a:rPr>
              <a:t>Plagiarism Report Summary</a:t>
            </a:r>
            <a:endParaRPr sz="4450" b="0" i="0" u="none" strike="noStrike" cap="none" dirty="0"/>
          </a:p>
        </p:txBody>
      </p:sp>
      <p:sp>
        <p:nvSpPr>
          <p:cNvPr id="296" name="Google Shape;296;g356ceddf84a_0_21"/>
          <p:cNvSpPr/>
          <p:nvPr/>
        </p:nvSpPr>
        <p:spPr>
          <a:xfrm>
            <a:off x="793790" y="3839766"/>
            <a:ext cx="75564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1750"/>
              <a:buFont typeface="Lora"/>
              <a:buNone/>
            </a:pPr>
            <a:r>
              <a:rPr lang="en-US" sz="1750" b="0" i="0" u="none" strike="noStrike" cap="none">
                <a:solidFill>
                  <a:srgbClr val="2C2821"/>
                </a:solidFill>
                <a:latin typeface="Lora"/>
                <a:ea typeface="Lora"/>
                <a:cs typeface="Lora"/>
                <a:sym typeface="Lora"/>
              </a:rPr>
              <a:t>The plagiarism report ensures originality and academic integrity.</a:t>
            </a:r>
            <a:endParaRPr sz="1750" b="0" i="0" u="none" strike="noStrike" cap="none"/>
          </a:p>
        </p:txBody>
      </p:sp>
      <p:sp>
        <p:nvSpPr>
          <p:cNvPr id="297" name="Google Shape;297;g356ceddf84a_0_21"/>
          <p:cNvSpPr/>
          <p:nvPr/>
        </p:nvSpPr>
        <p:spPr>
          <a:xfrm>
            <a:off x="793790" y="4457819"/>
            <a:ext cx="75564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1750"/>
              <a:buFont typeface="Lora"/>
              <a:buNone/>
            </a:pPr>
            <a:r>
              <a:rPr lang="en-US" sz="1750" b="0" i="0" u="none" strike="noStrike" cap="none">
                <a:solidFill>
                  <a:srgbClr val="2C2821"/>
                </a:solidFill>
                <a:latin typeface="Lora"/>
                <a:ea typeface="Lora"/>
                <a:cs typeface="Lora"/>
                <a:sym typeface="Lora"/>
              </a:rPr>
              <a:t>It highlights matched sources and calculates similarity percentages.</a:t>
            </a:r>
            <a:endParaRPr sz="1750" b="0" i="0" u="none" strike="noStrike" cap="none"/>
          </a:p>
        </p:txBody>
      </p:sp>
      <p:sp>
        <p:nvSpPr>
          <p:cNvPr id="298" name="Google Shape;298;g356ceddf84a_0_21"/>
          <p:cNvSpPr/>
          <p:nvPr/>
        </p:nvSpPr>
        <p:spPr>
          <a:xfrm>
            <a:off x="793790" y="5075873"/>
            <a:ext cx="75564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1750"/>
              <a:buFont typeface="Lora"/>
              <a:buNone/>
            </a:pPr>
            <a:r>
              <a:rPr lang="en-US" sz="1750" b="0" i="0" u="none" strike="noStrike" cap="none">
                <a:solidFill>
                  <a:srgbClr val="2C2821"/>
                </a:solidFill>
                <a:latin typeface="Lora"/>
                <a:ea typeface="Lora"/>
                <a:cs typeface="Lora"/>
                <a:sym typeface="Lora"/>
              </a:rPr>
              <a:t>Maintaining originality is critical for credible research and reporting.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g356ceddf84a_0_2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g356ceddf84a_0_29"/>
          <p:cNvSpPr/>
          <p:nvPr/>
        </p:nvSpPr>
        <p:spPr>
          <a:xfrm>
            <a:off x="793790" y="1594567"/>
            <a:ext cx="75564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3E32"/>
              </a:buClr>
              <a:buSzPts val="4450"/>
              <a:buFont typeface="Alice"/>
              <a:buNone/>
            </a:pPr>
            <a:r>
              <a:rPr lang="en-US" sz="4450" b="0" i="0" u="none" strike="noStrike" cap="none" dirty="0">
                <a:solidFill>
                  <a:srgbClr val="233E32"/>
                </a:solidFill>
                <a:latin typeface="Alice"/>
                <a:ea typeface="Alice"/>
                <a:cs typeface="Alice"/>
                <a:sym typeface="Alice"/>
              </a:rPr>
              <a:t>Scopus Indexed Conference &amp; Patent Submission Proof</a:t>
            </a:r>
            <a:endParaRPr sz="4450" b="0" i="0" u="none" strike="noStrike" cap="none" dirty="0"/>
          </a:p>
        </p:txBody>
      </p:sp>
      <p:sp>
        <p:nvSpPr>
          <p:cNvPr id="305" name="Google Shape;305;g356ceddf84a_0_29"/>
          <p:cNvSpPr/>
          <p:nvPr/>
        </p:nvSpPr>
        <p:spPr>
          <a:xfrm>
            <a:off x="793790" y="3649742"/>
            <a:ext cx="7556400" cy="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1750"/>
              <a:buFont typeface="Lora"/>
              <a:buNone/>
            </a:pPr>
            <a:r>
              <a:rPr lang="en-US" sz="1750" b="0" i="0" u="none" strike="noStrike" cap="none">
                <a:solidFill>
                  <a:srgbClr val="2C2821"/>
                </a:solidFill>
                <a:latin typeface="Lora"/>
                <a:ea typeface="Lora"/>
                <a:cs typeface="Lora"/>
                <a:sym typeface="Lora"/>
              </a:rPr>
              <a:t>The project has been officially submitted to a Scopus indexed conference.</a:t>
            </a:r>
            <a:endParaRPr sz="1750" b="0" i="0" u="none" strike="noStrike" cap="none"/>
          </a:p>
        </p:txBody>
      </p:sp>
      <p:sp>
        <p:nvSpPr>
          <p:cNvPr id="306" name="Google Shape;306;g356ceddf84a_0_29"/>
          <p:cNvSpPr/>
          <p:nvPr/>
        </p:nvSpPr>
        <p:spPr>
          <a:xfrm>
            <a:off x="793790" y="4630698"/>
            <a:ext cx="7556400" cy="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821"/>
              </a:buClr>
              <a:buSzPts val="1750"/>
              <a:buFont typeface="Lora"/>
              <a:buNone/>
            </a:pPr>
            <a:r>
              <a:rPr lang="en-US" sz="1750" b="0" i="0" u="none" strike="noStrike" cap="none">
                <a:solidFill>
                  <a:srgbClr val="2C2821"/>
                </a:solidFill>
                <a:latin typeface="Lora"/>
                <a:ea typeface="Lora"/>
                <a:cs typeface="Lora"/>
                <a:sym typeface="Lora"/>
              </a:rPr>
              <a:t>Patent filing acknowledges the innovative nature of the disease monitoring system.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56ceddf84a_0_36"/>
          <p:cNvSpPr/>
          <p:nvPr/>
        </p:nvSpPr>
        <p:spPr>
          <a:xfrm>
            <a:off x="4763390" y="3795836"/>
            <a:ext cx="51036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3E32"/>
              </a:buClr>
              <a:buSzPts val="4000"/>
              <a:buFont typeface="Alice"/>
              <a:buNone/>
            </a:pPr>
            <a:r>
              <a:rPr lang="en-US" sz="5400" b="1" i="0" u="none" strike="noStrike" cap="none">
                <a:solidFill>
                  <a:srgbClr val="233E32"/>
                </a:solidFill>
                <a:latin typeface="Alice"/>
                <a:ea typeface="Alice"/>
                <a:cs typeface="Alice"/>
                <a:sym typeface="Alice"/>
              </a:rPr>
              <a:t>Thank You</a:t>
            </a:r>
            <a:endParaRPr sz="5400" b="1" i="0" u="none" strike="noStrike" cap="non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2"/>
          <p:cNvSpPr/>
          <p:nvPr/>
        </p:nvSpPr>
        <p:spPr>
          <a:xfrm>
            <a:off x="6350198" y="1252944"/>
            <a:ext cx="7416300" cy="21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lang="en-US" sz="44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Plant Disease Detection Using YOLOv8 and OpenCV</a:t>
            </a:r>
            <a:endParaRPr sz="4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6350198" y="3979069"/>
            <a:ext cx="7416403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Real-time plant disease detection using live video stream for precision agriculture.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6350198" y="4997053"/>
            <a:ext cx="7416403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Goal is early identification to reduce crop losses and improve yield.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6350198" y="5644872"/>
            <a:ext cx="7416403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This project bridges AI advancements with practical farming needs.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12771454" y="7779048"/>
            <a:ext cx="1738365" cy="370166"/>
          </a:xfrm>
          <a:prstGeom prst="rect">
            <a:avLst/>
          </a:prstGeom>
          <a:solidFill>
            <a:srgbClr val="111213"/>
          </a:solidFill>
          <a:ln w="12700" cap="flat" cmpd="sng">
            <a:solidFill>
              <a:srgbClr val="11121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3019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3"/>
          <p:cNvSpPr/>
          <p:nvPr/>
        </p:nvSpPr>
        <p:spPr>
          <a:xfrm>
            <a:off x="6311265" y="648176"/>
            <a:ext cx="5356741" cy="669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Montserrat"/>
              <a:buNone/>
            </a:pPr>
            <a:r>
              <a:rPr lang="en-US" sz="4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Area of the Project</a:t>
            </a:r>
            <a:endParaRPr sz="4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6311265" y="1671161"/>
            <a:ext cx="7494270" cy="1300996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>
            <a:off x="6546890" y="1906786"/>
            <a:ext cx="2678311" cy="334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100"/>
              <a:buFont typeface="Montserrat"/>
              <a:buNone/>
            </a:pPr>
            <a:r>
              <a:rPr lang="en-US" sz="210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Plant Pathology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6546890" y="2382917"/>
            <a:ext cx="7023021" cy="353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4864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50"/>
              <a:buFont typeface="Arial"/>
              <a:buNone/>
            </a:pPr>
            <a:r>
              <a:rPr lang="en-US" sz="185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Detecting diseases in crops using AI for healthy agriculture.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6311265" y="3207782"/>
            <a:ext cx="7494270" cy="1300996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>
            <a:off x="6546890" y="3443407"/>
            <a:ext cx="2678311" cy="334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100"/>
              <a:buFont typeface="Montserrat"/>
              <a:buNone/>
            </a:pPr>
            <a:r>
              <a:rPr lang="en-US" sz="210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Computer Vision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6546890" y="3919538"/>
            <a:ext cx="7023021" cy="353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4864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50"/>
              <a:buFont typeface="Arial"/>
              <a:buNone/>
            </a:pPr>
            <a:r>
              <a:rPr lang="en-US" sz="185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Processing live video feeds with OpenCV for real-time analysis.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6311265" y="4744403"/>
            <a:ext cx="7494270" cy="1300996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3"/>
          <p:cNvSpPr/>
          <p:nvPr/>
        </p:nvSpPr>
        <p:spPr>
          <a:xfrm>
            <a:off x="6546890" y="4980027"/>
            <a:ext cx="2678311" cy="334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100"/>
              <a:buFont typeface="Montserrat"/>
              <a:buNone/>
            </a:pPr>
            <a:r>
              <a:rPr lang="en-US" sz="210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6546890" y="5456158"/>
            <a:ext cx="7023021" cy="353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4864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50"/>
              <a:buFont typeface="Arial"/>
              <a:buNone/>
            </a:pPr>
            <a:r>
              <a:rPr lang="en-US" sz="185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Training YOLOv8 model on Roboflow dataset to identify diseases.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6311265" y="6281023"/>
            <a:ext cx="7494270" cy="1300996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3"/>
          <p:cNvSpPr/>
          <p:nvPr/>
        </p:nvSpPr>
        <p:spPr>
          <a:xfrm>
            <a:off x="6546890" y="6516648"/>
            <a:ext cx="2678311" cy="334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100"/>
              <a:buFont typeface="Montserrat"/>
              <a:buNone/>
            </a:pPr>
            <a:r>
              <a:rPr lang="en-US" sz="210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Mobile Integration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6546890" y="6992779"/>
            <a:ext cx="7023021" cy="353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4864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50"/>
              <a:buFont typeface="Arial"/>
              <a:buNone/>
            </a:pPr>
            <a:r>
              <a:rPr lang="en-US" sz="185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Using phone camera via DroidCam to provide live stream input.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12851842" y="7747279"/>
            <a:ext cx="1668026" cy="391886"/>
          </a:xfrm>
          <a:prstGeom prst="rect">
            <a:avLst/>
          </a:prstGeom>
          <a:solidFill>
            <a:srgbClr val="111213"/>
          </a:solidFill>
          <a:ln w="12700" cap="flat" cmpd="sng">
            <a:solidFill>
              <a:srgbClr val="11121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/>
          <p:nvPr/>
        </p:nvSpPr>
        <p:spPr>
          <a:xfrm>
            <a:off x="863798" y="1029135"/>
            <a:ext cx="56730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lang="en-US" sz="4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1665923" y="3103007"/>
            <a:ext cx="2782729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Challenges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1665923" y="3601641"/>
            <a:ext cx="2782729" cy="111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Manual disease detection is time-consuming and inaccurate.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4"/>
          <p:cNvSpPr/>
          <p:nvPr/>
        </p:nvSpPr>
        <p:spPr>
          <a:xfrm>
            <a:off x="5497592" y="3103007"/>
            <a:ext cx="2782729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Crop Loss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4"/>
          <p:cNvSpPr/>
          <p:nvPr/>
        </p:nvSpPr>
        <p:spPr>
          <a:xfrm>
            <a:off x="5497592" y="3601641"/>
            <a:ext cx="2782729" cy="111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Delayed diagnosis leads to significant agricultural yield losses.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1665923" y="5236607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Need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1665923" y="5735241"/>
            <a:ext cx="6614279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Automated real-time disease detection using AI in live field conditions.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/>
          <p:nvPr/>
        </p:nvSpPr>
        <p:spPr>
          <a:xfrm>
            <a:off x="863798" y="2194560"/>
            <a:ext cx="5609749" cy="70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lang="en-US" sz="4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Literature Survey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5"/>
          <p:cNvSpPr/>
          <p:nvPr/>
        </p:nvSpPr>
        <p:spPr>
          <a:xfrm>
            <a:off x="863801" y="3512825"/>
            <a:ext cx="45135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Traditional Methods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5"/>
          <p:cNvSpPr/>
          <p:nvPr/>
        </p:nvSpPr>
        <p:spPr>
          <a:xfrm>
            <a:off x="863798" y="4110276"/>
            <a:ext cx="6150293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Visual inspection and lab testing are slow and subjective.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5"/>
          <p:cNvSpPr/>
          <p:nvPr/>
        </p:nvSpPr>
        <p:spPr>
          <a:xfrm>
            <a:off x="863798" y="4702493"/>
            <a:ext cx="6150293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Often require expert knowledge and are costly.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5"/>
          <p:cNvSpPr/>
          <p:nvPr/>
        </p:nvSpPr>
        <p:spPr>
          <a:xfrm>
            <a:off x="7623929" y="3512820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Recent Advances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5"/>
          <p:cNvSpPr/>
          <p:nvPr/>
        </p:nvSpPr>
        <p:spPr>
          <a:xfrm>
            <a:off x="7623929" y="4110276"/>
            <a:ext cx="6150293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Deep learning models like YOLO widely used for object detection.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5"/>
          <p:cNvSpPr/>
          <p:nvPr/>
        </p:nvSpPr>
        <p:spPr>
          <a:xfrm>
            <a:off x="7623929" y="5072658"/>
            <a:ext cx="6150293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Studies show high accuracy in controlled environments but fewer in field uses.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5"/>
          <p:cNvSpPr/>
          <p:nvPr/>
        </p:nvSpPr>
        <p:spPr>
          <a:xfrm>
            <a:off x="12841793" y="7747279"/>
            <a:ext cx="1688123" cy="391886"/>
          </a:xfrm>
          <a:prstGeom prst="rect">
            <a:avLst/>
          </a:prstGeom>
          <a:solidFill>
            <a:srgbClr val="111213"/>
          </a:solidFill>
          <a:ln w="12700" cap="flat" cmpd="sng">
            <a:solidFill>
              <a:srgbClr val="11121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286762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6"/>
          <p:cNvSpPr/>
          <p:nvPr/>
        </p:nvSpPr>
        <p:spPr>
          <a:xfrm>
            <a:off x="802838" y="3499961"/>
            <a:ext cx="5213866" cy="651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Montserrat"/>
              <a:buNone/>
            </a:pPr>
            <a:r>
              <a:rPr lang="en-US" sz="41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Objectives</a:t>
            </a:r>
            <a:endParaRPr sz="4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6"/>
          <p:cNvSpPr/>
          <p:nvPr/>
        </p:nvSpPr>
        <p:spPr>
          <a:xfrm>
            <a:off x="802838" y="5527953"/>
            <a:ext cx="2998113" cy="229314"/>
          </a:xfrm>
          <a:prstGeom prst="roundRect">
            <a:avLst>
              <a:gd name="adj" fmla="val 15006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6"/>
          <p:cNvSpPr/>
          <p:nvPr/>
        </p:nvSpPr>
        <p:spPr>
          <a:xfrm>
            <a:off x="802852" y="6101350"/>
            <a:ext cx="31950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ontserrat"/>
              <a:buNone/>
            </a:pPr>
            <a:r>
              <a:rPr lang="en-US" sz="205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Train YOLOv8 Model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6"/>
          <p:cNvSpPr/>
          <p:nvPr/>
        </p:nvSpPr>
        <p:spPr>
          <a:xfrm>
            <a:off x="802838" y="6564868"/>
            <a:ext cx="2998113" cy="1032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Use Roboflow dataset to detect multiple plant diseases accurately.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6"/>
          <p:cNvSpPr/>
          <p:nvPr/>
        </p:nvSpPr>
        <p:spPr>
          <a:xfrm>
            <a:off x="4145042" y="5183862"/>
            <a:ext cx="2998113" cy="229314"/>
          </a:xfrm>
          <a:prstGeom prst="roundRect">
            <a:avLst>
              <a:gd name="adj" fmla="val 15006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6"/>
          <p:cNvSpPr/>
          <p:nvPr/>
        </p:nvSpPr>
        <p:spPr>
          <a:xfrm>
            <a:off x="4145042" y="5757267"/>
            <a:ext cx="2998113" cy="65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ontserrat"/>
              <a:buNone/>
            </a:pPr>
            <a:r>
              <a:rPr lang="en-US" sz="205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Integrate Live Streaming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6"/>
          <p:cNvSpPr/>
          <p:nvPr/>
        </p:nvSpPr>
        <p:spPr>
          <a:xfrm>
            <a:off x="4145042" y="6546652"/>
            <a:ext cx="2998113" cy="1032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Connect phone camera via DroidCam to capture live video input.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6"/>
          <p:cNvSpPr/>
          <p:nvPr/>
        </p:nvSpPr>
        <p:spPr>
          <a:xfrm>
            <a:off x="7487245" y="4839772"/>
            <a:ext cx="2998113" cy="229314"/>
          </a:xfrm>
          <a:prstGeom prst="roundRect">
            <a:avLst>
              <a:gd name="adj" fmla="val 15006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"/>
          <p:cNvSpPr/>
          <p:nvPr/>
        </p:nvSpPr>
        <p:spPr>
          <a:xfrm>
            <a:off x="7487251" y="5413175"/>
            <a:ext cx="33423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ontserrat"/>
              <a:buNone/>
            </a:pPr>
            <a:r>
              <a:rPr lang="en-US" sz="205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Real-time Detection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7487245" y="5876687"/>
            <a:ext cx="2998113" cy="1032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Show annotated frames with disease identification on live stream.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"/>
          <p:cNvSpPr/>
          <p:nvPr/>
        </p:nvSpPr>
        <p:spPr>
          <a:xfrm>
            <a:off x="10829449" y="4495681"/>
            <a:ext cx="2998113" cy="229314"/>
          </a:xfrm>
          <a:prstGeom prst="roundRect">
            <a:avLst>
              <a:gd name="adj" fmla="val 15006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6"/>
          <p:cNvSpPr/>
          <p:nvPr/>
        </p:nvSpPr>
        <p:spPr>
          <a:xfrm>
            <a:off x="10829450" y="5069075"/>
            <a:ext cx="35958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ontserrat"/>
              <a:buNone/>
            </a:pPr>
            <a:r>
              <a:rPr lang="en-US" sz="205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Minimize Crop Loss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6"/>
          <p:cNvSpPr/>
          <p:nvPr/>
        </p:nvSpPr>
        <p:spPr>
          <a:xfrm>
            <a:off x="10829449" y="5532596"/>
            <a:ext cx="2998113" cy="688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Enable early intervention through instant disease alerts.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6"/>
          <p:cNvSpPr/>
          <p:nvPr/>
        </p:nvSpPr>
        <p:spPr>
          <a:xfrm>
            <a:off x="12841793" y="7697037"/>
            <a:ext cx="1678075" cy="432079"/>
          </a:xfrm>
          <a:prstGeom prst="rect">
            <a:avLst/>
          </a:prstGeom>
          <a:solidFill>
            <a:srgbClr val="111213"/>
          </a:solidFill>
          <a:ln w="12700" cap="flat" cmpd="sng">
            <a:solidFill>
              <a:srgbClr val="11121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7"/>
          <p:cNvSpPr/>
          <p:nvPr/>
        </p:nvSpPr>
        <p:spPr>
          <a:xfrm>
            <a:off x="6350198" y="2052042"/>
            <a:ext cx="5609749" cy="70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lang="en-US" sz="4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Abstract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7"/>
          <p:cNvSpPr/>
          <p:nvPr/>
        </p:nvSpPr>
        <p:spPr>
          <a:xfrm>
            <a:off x="6350198" y="3123486"/>
            <a:ext cx="7416403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 dirty="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This project develops a system for live plant disease detection.</a:t>
            </a:r>
            <a:endParaRPr sz="1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6350198" y="3771305"/>
            <a:ext cx="7416403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 dirty="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It employs YOLOv8 trained using </a:t>
            </a:r>
            <a:r>
              <a:rPr lang="en-US" sz="1900" dirty="0" err="1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Roboflow</a:t>
            </a:r>
            <a:r>
              <a:rPr lang="en-US" sz="1900" dirty="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 datasets and OpenCV integration.</a:t>
            </a:r>
            <a:endParaRPr sz="1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7"/>
          <p:cNvSpPr/>
          <p:nvPr/>
        </p:nvSpPr>
        <p:spPr>
          <a:xfrm>
            <a:off x="6350198" y="4789289"/>
            <a:ext cx="7416403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 dirty="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Live camera footage from a phone is analyzed and annotated in real-time.</a:t>
            </a:r>
            <a:endParaRPr sz="1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7"/>
          <p:cNvSpPr/>
          <p:nvPr/>
        </p:nvSpPr>
        <p:spPr>
          <a:xfrm>
            <a:off x="6350198" y="5807273"/>
            <a:ext cx="7416403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 dirty="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This facilitates faster diagnosis and timely agricultural decision-making.</a:t>
            </a:r>
            <a:endParaRPr sz="1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12881987" y="7727182"/>
            <a:ext cx="1668026" cy="370165"/>
          </a:xfrm>
          <a:prstGeom prst="rect">
            <a:avLst/>
          </a:prstGeom>
          <a:solidFill>
            <a:srgbClr val="111213"/>
          </a:solidFill>
          <a:ln w="12700" cap="flat" cmpd="sng">
            <a:solidFill>
              <a:srgbClr val="11121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"/>
          <p:cNvSpPr/>
          <p:nvPr/>
        </p:nvSpPr>
        <p:spPr>
          <a:xfrm>
            <a:off x="863798" y="2194560"/>
            <a:ext cx="5609749" cy="70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lang="en-US" sz="4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8"/>
          <p:cNvSpPr/>
          <p:nvPr/>
        </p:nvSpPr>
        <p:spPr>
          <a:xfrm>
            <a:off x="863798" y="3512820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Motivation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8"/>
          <p:cNvSpPr/>
          <p:nvPr/>
        </p:nvSpPr>
        <p:spPr>
          <a:xfrm>
            <a:off x="863798" y="4110276"/>
            <a:ext cx="6150293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Plant diseases cause major global food security risks.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8"/>
          <p:cNvSpPr/>
          <p:nvPr/>
        </p:nvSpPr>
        <p:spPr>
          <a:xfrm>
            <a:off x="863798" y="4702493"/>
            <a:ext cx="6150293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Early detection can prevent severe crop loss and improve yield.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7623929" y="3512820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Technology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"/>
          <p:cNvSpPr/>
          <p:nvPr/>
        </p:nvSpPr>
        <p:spPr>
          <a:xfrm>
            <a:off x="7623929" y="4110276"/>
            <a:ext cx="6150293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YOLOv8 enables fast and accurate object detection in images.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8"/>
          <p:cNvSpPr/>
          <p:nvPr/>
        </p:nvSpPr>
        <p:spPr>
          <a:xfrm>
            <a:off x="7623929" y="5072658"/>
            <a:ext cx="6150293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OpenCV facilitates image processing and video stream handling.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8"/>
          <p:cNvSpPr/>
          <p:nvPr/>
        </p:nvSpPr>
        <p:spPr>
          <a:xfrm>
            <a:off x="12851842" y="7727182"/>
            <a:ext cx="1698171" cy="381838"/>
          </a:xfrm>
          <a:prstGeom prst="rect">
            <a:avLst/>
          </a:prstGeom>
          <a:solidFill>
            <a:srgbClr val="111213"/>
          </a:solidFill>
          <a:ln w="12700" cap="flat" cmpd="sng">
            <a:solidFill>
              <a:srgbClr val="11121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9"/>
          <p:cNvSpPr/>
          <p:nvPr/>
        </p:nvSpPr>
        <p:spPr>
          <a:xfrm>
            <a:off x="6350198" y="1908096"/>
            <a:ext cx="5609749" cy="70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lang="en-US" sz="4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Existing System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9"/>
          <p:cNvSpPr/>
          <p:nvPr/>
        </p:nvSpPr>
        <p:spPr>
          <a:xfrm>
            <a:off x="6350198" y="2979539"/>
            <a:ext cx="3584853" cy="1732598"/>
          </a:xfrm>
          <a:prstGeom prst="roundRect">
            <a:avLst>
              <a:gd name="adj" fmla="val 2137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9"/>
          <p:cNvSpPr/>
          <p:nvPr/>
        </p:nvSpPr>
        <p:spPr>
          <a:xfrm>
            <a:off x="6597015" y="3226356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lang="en-US" sz="2200" b="1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Manual Inspection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9"/>
          <p:cNvSpPr/>
          <p:nvPr/>
        </p:nvSpPr>
        <p:spPr>
          <a:xfrm>
            <a:off x="6597015" y="3724989"/>
            <a:ext cx="3091220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 dirty="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Labor-intensive and prone to human error.</a:t>
            </a:r>
            <a:endParaRPr sz="1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9"/>
          <p:cNvSpPr/>
          <p:nvPr/>
        </p:nvSpPr>
        <p:spPr>
          <a:xfrm>
            <a:off x="10181868" y="2979539"/>
            <a:ext cx="3584853" cy="1732598"/>
          </a:xfrm>
          <a:prstGeom prst="roundRect">
            <a:avLst>
              <a:gd name="adj" fmla="val 2137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9"/>
          <p:cNvSpPr/>
          <p:nvPr/>
        </p:nvSpPr>
        <p:spPr>
          <a:xfrm>
            <a:off x="10416063" y="3060467"/>
            <a:ext cx="3087767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lang="en-US" sz="2200" b="1" dirty="0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Static Image Analysis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9"/>
          <p:cNvSpPr/>
          <p:nvPr/>
        </p:nvSpPr>
        <p:spPr>
          <a:xfrm>
            <a:off x="10428684" y="3845838"/>
            <a:ext cx="3091220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 dirty="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Limited to photos; lacks real-time capability.</a:t>
            </a:r>
            <a:endParaRPr sz="1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9"/>
          <p:cNvSpPr/>
          <p:nvPr/>
        </p:nvSpPr>
        <p:spPr>
          <a:xfrm>
            <a:off x="6350198" y="4958953"/>
            <a:ext cx="7416403" cy="1362432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9"/>
          <p:cNvSpPr/>
          <p:nvPr/>
        </p:nvSpPr>
        <p:spPr>
          <a:xfrm>
            <a:off x="6597015" y="5002947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lang="en-US" sz="2200" b="1" dirty="0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Limited Integration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9"/>
          <p:cNvSpPr/>
          <p:nvPr/>
        </p:nvSpPr>
        <p:spPr>
          <a:xfrm>
            <a:off x="6597015" y="5767866"/>
            <a:ext cx="6922770" cy="37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lang="en-US" sz="1900" dirty="0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No mobile live stream integration for field usage.</a:t>
            </a:r>
            <a:endParaRPr sz="1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9"/>
          <p:cNvSpPr/>
          <p:nvPr/>
        </p:nvSpPr>
        <p:spPr>
          <a:xfrm>
            <a:off x="12861890" y="7747279"/>
            <a:ext cx="1668026" cy="351692"/>
          </a:xfrm>
          <a:prstGeom prst="rect">
            <a:avLst/>
          </a:prstGeom>
          <a:solidFill>
            <a:srgbClr val="111213"/>
          </a:solidFill>
          <a:ln w="12700" cap="flat" cmpd="sng">
            <a:solidFill>
              <a:srgbClr val="11121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815</Words>
  <Application>Microsoft Office PowerPoint</Application>
  <PresentationFormat>Custom</PresentationFormat>
  <Paragraphs>137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Inter</vt:lpstr>
      <vt:lpstr>Arial</vt:lpstr>
      <vt:lpstr>Lora</vt:lpstr>
      <vt:lpstr>Calibri</vt:lpstr>
      <vt:lpstr>Montserrat</vt:lpstr>
      <vt:lpstr>Alice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PptxGenJS</dc:creator>
  <cp:lastModifiedBy>Antony Alex S</cp:lastModifiedBy>
  <cp:revision>5</cp:revision>
  <dcterms:created xsi:type="dcterms:W3CDTF">2025-04-20T13:52:58Z</dcterms:created>
  <dcterms:modified xsi:type="dcterms:W3CDTF">2025-05-01T15:39:12Z</dcterms:modified>
</cp:coreProperties>
</file>